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274" r:id="rId3"/>
    <p:sldId id="425" r:id="rId4"/>
    <p:sldId id="531" r:id="rId5"/>
    <p:sldId id="426" r:id="rId6"/>
    <p:sldId id="428" r:id="rId7"/>
    <p:sldId id="544" r:id="rId8"/>
    <p:sldId id="431" r:id="rId9"/>
    <p:sldId id="437" r:id="rId10"/>
    <p:sldId id="435" r:id="rId11"/>
    <p:sldId id="545" r:id="rId12"/>
    <p:sldId id="546" r:id="rId13"/>
    <p:sldId id="441" r:id="rId14"/>
    <p:sldId id="444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84" r:id="rId27"/>
    <p:sldId id="585" r:id="rId28"/>
    <p:sldId id="587" r:id="rId29"/>
    <p:sldId id="590" r:id="rId30"/>
    <p:sldId id="591" r:id="rId31"/>
    <p:sldId id="594" r:id="rId32"/>
    <p:sldId id="596" r:id="rId33"/>
    <p:sldId id="598" r:id="rId34"/>
    <p:sldId id="607" r:id="rId35"/>
    <p:sldId id="603" r:id="rId36"/>
    <p:sldId id="605" r:id="rId37"/>
    <p:sldId id="606" r:id="rId38"/>
    <p:sldId id="558" r:id="rId39"/>
    <p:sldId id="559" r:id="rId40"/>
    <p:sldId id="560" r:id="rId41"/>
    <p:sldId id="561" r:id="rId42"/>
    <p:sldId id="562" r:id="rId43"/>
    <p:sldId id="582" r:id="rId44"/>
    <p:sldId id="583" r:id="rId45"/>
    <p:sldId id="565" r:id="rId46"/>
    <p:sldId id="566" r:id="rId47"/>
    <p:sldId id="567" r:id="rId48"/>
    <p:sldId id="568" r:id="rId49"/>
    <p:sldId id="569" r:id="rId50"/>
    <p:sldId id="570" r:id="rId51"/>
    <p:sldId id="574" r:id="rId52"/>
    <p:sldId id="575" r:id="rId53"/>
    <p:sldId id="576" r:id="rId54"/>
    <p:sldId id="577" r:id="rId55"/>
    <p:sldId id="421" r:id="rId56"/>
    <p:sldId id="422" r:id="rId57"/>
    <p:sldId id="423" r:id="rId58"/>
    <p:sldId id="424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BEEDC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533" autoAdjust="0"/>
  </p:normalViewPr>
  <p:slideViewPr>
    <p:cSldViewPr>
      <p:cViewPr varScale="1">
        <p:scale>
          <a:sx n="90" d="100"/>
          <a:sy n="90" d="100"/>
        </p:scale>
        <p:origin x="102" y="1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7/24/2014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5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7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0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370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5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715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API/NodeLi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jsperf.com/append-doc-fragment/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DOM-Level-3-Events/#event-types-lis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script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68358" cy="1144048"/>
          </a:xfrm>
        </p:spPr>
        <p:txBody>
          <a:bodyPr>
            <a:normAutofit/>
          </a:bodyPr>
          <a:lstStyle/>
          <a:p>
            <a:r>
              <a:rPr lang="en-US" dirty="0" smtClean="0"/>
              <a:t>DOM and 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81200"/>
            <a:ext cx="8215313" cy="1452821"/>
          </a:xfrm>
        </p:spPr>
        <p:txBody>
          <a:bodyPr>
            <a:normAutofit/>
          </a:bodyPr>
          <a:lstStyle/>
          <a:p>
            <a:r>
              <a:rPr lang="en-US" dirty="0" smtClean="0"/>
              <a:t>Document </a:t>
            </a:r>
            <a:r>
              <a:rPr lang="en-US" dirty="0"/>
              <a:t>Object Model (DOM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Events Handling in JavaScript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webhelp101.com/wp-content/uploads/2012/05/css-tutorials-dom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"/>
          <a:stretch/>
        </p:blipFill>
        <p:spPr bwMode="auto">
          <a:xfrm>
            <a:off x="6780212" y="3733800"/>
            <a:ext cx="4724400" cy="2394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81163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733799"/>
            <a:ext cx="2394967" cy="2394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Objects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40" y="914401"/>
            <a:ext cx="2480158" cy="36439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462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/>
              <a:t>Selecting DOM Elements 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134">
            <a:off x="1474007" y="2216846"/>
            <a:ext cx="4793134" cy="1980814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1567">
            <a:off x="6408347" y="2452448"/>
            <a:ext cx="4501967" cy="1936163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270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Select a single element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Select </a:t>
            </a:r>
            <a:r>
              <a:rPr lang="en-US" dirty="0"/>
              <a:t>a collection of </a:t>
            </a:r>
            <a:r>
              <a:rPr lang="en-US" dirty="0" smtClean="0"/>
              <a:t>elements </a:t>
            </a:r>
            <a:r>
              <a:rPr lang="en-US" dirty="0" smtClean="0">
                <a:sym typeface="Wingdings" panose="05000000000000000000" pitchFamily="2" charset="2"/>
              </a:rPr>
              <a:t> returns a collection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04747" lvl="1" indent="-304747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</a:pPr>
            <a:endParaRPr lang="en-US" sz="3400" dirty="0" smtClean="0"/>
          </a:p>
          <a:p>
            <a:pPr marL="304747" lvl="1" indent="-304747">
              <a:lnSpc>
                <a:spcPct val="10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400" dirty="0" smtClean="0"/>
              <a:t>Access the predefined </a:t>
            </a:r>
            <a:r>
              <a:rPr lang="en-US" sz="3400" dirty="0"/>
              <a:t>collections of </a:t>
            </a:r>
            <a:r>
              <a:rPr lang="en-US" sz="3400" dirty="0" smtClean="0"/>
              <a:t>elements</a:t>
            </a:r>
            <a:endParaRPr lang="en-US" sz="3400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</a:t>
            </a:r>
            <a:r>
              <a:rPr lang="en-US" dirty="0" smtClean="0"/>
              <a:t>Elements from DOM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8846" y="19050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nav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600271"/>
            <a:ext cx="105124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inputs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radiosGroup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 li');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846" y="55626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forms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Select elements by CSS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</a:t>
            </a:r>
            <a:r>
              <a:rPr lang="en-US" dirty="0" smtClean="0">
                <a:sym typeface="Wingdings" panose="05000000000000000000" pitchFamily="2" charset="2"/>
              </a:rPr>
              <a:t>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</a:t>
            </a:r>
            <a:r>
              <a:rPr lang="en-US" dirty="0"/>
              <a:t>elements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dirty="0" smtClean="0"/>
              <a:t> name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(in forms) </a:t>
            </a:r>
            <a:r>
              <a:rPr lang="en-US" dirty="0">
                <a:sym typeface="Wingdings" panose="05000000000000000000" pitchFamily="2" charset="2"/>
              </a:rPr>
              <a:t> returns a collection</a:t>
            </a:r>
            <a:endParaRPr lang="en-US" dirty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Selecing with document.getElementsBy…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1828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6612" y="318129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posts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getElementsByClassName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('post-item');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4495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sidebars =document.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('sidebar');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2" y="57912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gendersGroup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</p:txBody>
      </p:sp>
    </p:spTree>
    <p:extLst>
      <p:ext uri="{BB962C8B-B14F-4D97-AF65-F5344CB8AC3E}">
        <p14:creationId xmlns:p14="http://schemas.microsoft.com/office/powerpoint/2010/main" val="230140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2159"/>
            <a:ext cx="8938472" cy="820600"/>
          </a:xfrm>
        </p:spPr>
        <p:txBody>
          <a:bodyPr/>
          <a:lstStyle/>
          <a:p>
            <a:r>
              <a:rPr lang="en-US" noProof="1" smtClean="0"/>
              <a:t>document.getElementsBy…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03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49" y="1248359"/>
            <a:ext cx="6151397" cy="3426249"/>
          </a:xfrm>
          <a:prstGeom prst="roundRect">
            <a:avLst>
              <a:gd name="adj" fmla="val 1969"/>
            </a:avLst>
          </a:prstGeom>
        </p:spPr>
      </p:pic>
    </p:spTree>
    <p:extLst>
      <p:ext uri="{BB962C8B-B14F-4D97-AF65-F5344CB8AC3E}">
        <p14:creationId xmlns:p14="http://schemas.microsoft.com/office/powerpoint/2010/main" val="529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CSS-like </a:t>
            </a:r>
            <a:r>
              <a:rPr lang="en-US" dirty="0"/>
              <a:t>selectors </a:t>
            </a:r>
            <a:r>
              <a:rPr lang="en-US" dirty="0" smtClean="0"/>
              <a:t>for accessing the DOM tree</a:t>
            </a:r>
            <a:endParaRPr lang="en-US" dirty="0"/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querySelector(…)</a:t>
            </a: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that matches the selector</a:t>
            </a:r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querySelectorAll(…)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 </a:t>
            </a:r>
            <a:r>
              <a:rPr lang="en-US" dirty="0"/>
              <a:t>of all elements that match the </a:t>
            </a:r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108" y="41910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#header');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2108" y="48006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tableCells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('table tr td');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108" y="54102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selectedLi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'menu &gt; li.selected');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2108" y="60198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specialLinks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('a.special');</a:t>
            </a:r>
          </a:p>
        </p:txBody>
      </p:sp>
    </p:spTree>
    <p:extLst>
      <p:ext uri="{BB962C8B-B14F-4D97-AF65-F5344CB8AC3E}">
        <p14:creationId xmlns:p14="http://schemas.microsoft.com/office/powerpoint/2010/main" val="27084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38" y="1219200"/>
            <a:ext cx="5857874" cy="3292528"/>
          </a:xfrm>
          <a:prstGeom prst="roundRect">
            <a:avLst>
              <a:gd name="adj" fmla="val 1372"/>
            </a:avLst>
          </a:prstGeom>
        </p:spPr>
      </p:pic>
    </p:spTree>
    <p:extLst>
      <p:ext uri="{BB962C8B-B14F-4D97-AF65-F5344CB8AC3E}">
        <p14:creationId xmlns:p14="http://schemas.microsoft.com/office/powerpoint/2010/main" val="38335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elements support select for their inner elements</a:t>
            </a:r>
            <a:endParaRPr lang="bg-BG" dirty="0"/>
          </a:p>
          <a:p>
            <a:pPr lvl="1"/>
            <a:r>
              <a:rPr lang="en-US" dirty="0"/>
              <a:t>Select all </a:t>
            </a:r>
            <a:r>
              <a:rPr lang="en-US" dirty="0" smtClean="0"/>
              <a:t>DIVs </a:t>
            </a:r>
            <a:r>
              <a:rPr lang="en-US" dirty="0"/>
              <a:t>that are inside an element with </a:t>
            </a:r>
            <a:r>
              <a:rPr lang="en-US" dirty="0" smtClean="0"/>
              <a:t>id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dirty="0"/>
              <a:t>"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All methods can be used on HTML elements</a:t>
            </a:r>
            <a:endParaRPr lang="bg-BG" dirty="0"/>
          </a:p>
          <a:p>
            <a:pPr lvl="1"/>
            <a:r>
              <a:rPr lang="en-US" dirty="0"/>
              <a:t>Except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getElementById()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</a:t>
            </a:r>
            <a:r>
              <a:rPr lang="en-US" dirty="0" smtClean="0"/>
              <a:t>Inner Elements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3" y="2698914"/>
            <a:ext cx="108204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wrapper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divsInWrapper = wrapper.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r>
              <a:rPr lang="en-US" dirty="0"/>
              <a:t>Selecting Inner Elements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84" y="1295400"/>
            <a:ext cx="5234728" cy="3306604"/>
          </a:xfrm>
          <a:prstGeom prst="roundRect">
            <a:avLst>
              <a:gd name="adj" fmla="val 11858"/>
            </a:avLst>
          </a:prstGeom>
        </p:spPr>
      </p:pic>
    </p:spTree>
    <p:extLst>
      <p:ext uri="{BB962C8B-B14F-4D97-AF65-F5344CB8AC3E}">
        <p14:creationId xmlns:p14="http://schemas.microsoft.com/office/powerpoint/2010/main" val="39406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98" y="1524000"/>
            <a:ext cx="4664100" cy="351530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5433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Document Object </a:t>
            </a:r>
            <a:r>
              <a:rPr lang="en-US" dirty="0" smtClean="0"/>
              <a:t>Model </a:t>
            </a:r>
            <a:r>
              <a:rPr lang="en-US" dirty="0"/>
              <a:t>(DOM</a:t>
            </a:r>
            <a:r>
              <a:rPr lang="en-US" dirty="0" smtClean="0"/>
              <a:t>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The DOM API Overview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Selecting DOM Elements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noProof="1"/>
              <a:t>NodeLists</a:t>
            </a:r>
            <a:r>
              <a:rPr lang="en-US" dirty="0"/>
              <a:t> (Live &amp; Static)</a:t>
            </a:r>
          </a:p>
          <a:p>
            <a:pPr marL="511175" indent="-511175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 smtClean="0"/>
              <a:t>JavaScript Event Model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Registering Event Handlers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The "event" Object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Capturing and Bubbling Events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endParaRPr lang="bg-BG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3" y="4099842"/>
            <a:ext cx="2224758" cy="2224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409">
            <a:off x="8671967" y="1559701"/>
            <a:ext cx="1837148" cy="1837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a collection returned by the DOM </a:t>
            </a:r>
            <a:r>
              <a:rPr lang="en-US" dirty="0" smtClean="0"/>
              <a:t>selectors: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getElementsByTagName(tagName)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getElementsByName(name)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getElementsByClassName(className)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querySelectorAll(selector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://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developer.mozilla.org/en/docs/Web/API/NodeList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NodeList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5" y="4893786"/>
            <a:ext cx="1036319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divs = document.getElementsByTagName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queryDivs = document.querySelectorAll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(var i=0; i&lt;divs.length;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//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 something with divs[i]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r>
              <a:rPr lang="en-US" dirty="0" smtClean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145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48" y="8382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59718"/>
            <a:ext cx="90678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Live </a:t>
            </a:r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87" y="866130"/>
            <a:ext cx="3067050" cy="4293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64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kinds </a:t>
            </a:r>
            <a:r>
              <a:rPr lang="en-US" dirty="0" smtClean="0"/>
              <a:t>of</a:t>
            </a:r>
            <a:r>
              <a:rPr lang="bg-BG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/>
              <a:t> collections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…()</a:t>
            </a:r>
            <a:r>
              <a:rPr lang="en-US" dirty="0" smtClean="0"/>
              <a:t> returns </a:t>
            </a:r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dirty="0"/>
              <a:t>keep track of the selected elements</a:t>
            </a:r>
          </a:p>
          <a:p>
            <a:pPr lvl="1"/>
            <a:r>
              <a:rPr lang="en-US" dirty="0"/>
              <a:t>Even when changes are made to the DOM</a:t>
            </a:r>
          </a:p>
          <a:p>
            <a:pPr lvl="1"/>
            <a:r>
              <a:rPr lang="en-US" dirty="0"/>
              <a:t>While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list </a:t>
            </a:r>
            <a:r>
              <a:rPr lang="en-US" dirty="0"/>
              <a:t>contain the elements as they were at the execution of the method</a:t>
            </a:r>
          </a:p>
          <a:p>
            <a:r>
              <a:rPr lang="en-US" dirty="0"/>
              <a:t>Keep in mind </a:t>
            </a:r>
            <a:r>
              <a:rPr lang="en-US" dirty="0" smtClean="0"/>
              <a:t>that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b="1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slower </a:t>
            </a:r>
            <a:r>
              <a:rPr lang="en-US" dirty="0" smtClean="0"/>
              <a:t>than a </a:t>
            </a:r>
            <a:r>
              <a:rPr lang="en-US" dirty="0"/>
              <a:t>regular array</a:t>
            </a:r>
          </a:p>
          <a:p>
            <a:pPr lvl="1"/>
            <a:r>
              <a:rPr lang="en-US" dirty="0"/>
              <a:t>Need to cache 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dirty="0"/>
              <a:t> for better performance</a:t>
            </a:r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Live </a:t>
            </a:r>
            <a:r>
              <a:rPr lang="en-US" noProof="1" smtClean="0"/>
              <a:t>NodeList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922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00548" y="4945254"/>
            <a:ext cx="9829800" cy="8206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and Live </a:t>
            </a:r>
            <a:r>
              <a:rPr lang="en-US" noProof="1" smtClean="0"/>
              <a:t>NodeList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04" y="1101872"/>
            <a:ext cx="5881687" cy="343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the DOM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9"/>
            <a:ext cx="8938472" cy="525135"/>
          </a:xfrm>
        </p:spPr>
        <p:txBody>
          <a:bodyPr/>
          <a:lstStyle/>
          <a:p>
            <a:r>
              <a:rPr lang="en-GB" sz="2800" dirty="0" smtClean="0"/>
              <a:t>Create, remove, alter and append HTML elements</a:t>
            </a:r>
            <a:endParaRPr lang="en-GB" sz="2800" dirty="0"/>
          </a:p>
        </p:txBody>
      </p:sp>
      <p:sp>
        <p:nvSpPr>
          <p:cNvPr id="3" name="Rounded Rectangle 2"/>
          <p:cNvSpPr/>
          <p:nvPr/>
        </p:nvSpPr>
        <p:spPr>
          <a:xfrm>
            <a:off x="5408612" y="1676400"/>
            <a:ext cx="11430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</a:p>
        </p:txBody>
      </p:sp>
      <p:cxnSp>
        <p:nvCxnSpPr>
          <p:cNvPr id="9" name="Elbow Connector 8"/>
          <p:cNvCxnSpPr>
            <a:stCxn id="3" idx="2"/>
            <a:endCxn id="22" idx="0"/>
          </p:cNvCxnSpPr>
          <p:nvPr/>
        </p:nvCxnSpPr>
        <p:spPr>
          <a:xfrm rot="16200000" flipH="1">
            <a:off x="5895430" y="2165061"/>
            <a:ext cx="588467" cy="4191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2" name="Rounded Rectangle 21"/>
          <p:cNvSpPr/>
          <p:nvPr/>
        </p:nvSpPr>
        <p:spPr>
          <a:xfrm>
            <a:off x="5484812" y="2668846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err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div#wrapper</a:t>
            </a:r>
            <a:endParaRPr lang="en-US" sz="20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694612" y="2668846"/>
            <a:ext cx="1066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198812" y="2668846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741612" y="3430846"/>
            <a:ext cx="12192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h1#logo</a:t>
            </a:r>
            <a:endParaRPr lang="en-US" sz="20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89412" y="3429000"/>
            <a:ext cx="20574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err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0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#main-</a:t>
            </a:r>
            <a:r>
              <a:rPr lang="en-US" sz="2000" b="1" dirty="0" err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endParaRPr lang="en-US" sz="20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66012" y="3428999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endParaRPr lang="en-US" sz="20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Elbow Connector 29"/>
          <p:cNvCxnSpPr>
            <a:stCxn id="3" idx="2"/>
            <a:endCxn id="24" idx="0"/>
          </p:cNvCxnSpPr>
          <p:nvPr/>
        </p:nvCxnSpPr>
        <p:spPr>
          <a:xfrm rot="5400000">
            <a:off x="4752430" y="1441161"/>
            <a:ext cx="588467" cy="1866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4" name="Elbow Connector 33"/>
          <p:cNvCxnSpPr>
            <a:stCxn id="3" idx="2"/>
            <a:endCxn id="23" idx="0"/>
          </p:cNvCxnSpPr>
          <p:nvPr/>
        </p:nvCxnSpPr>
        <p:spPr>
          <a:xfrm rot="16200000" flipH="1">
            <a:off x="6809830" y="1250661"/>
            <a:ext cx="588467" cy="2247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7" name="Elbow Connector 36"/>
          <p:cNvCxnSpPr>
            <a:stCxn id="24" idx="2"/>
            <a:endCxn id="26" idx="0"/>
          </p:cNvCxnSpPr>
          <p:nvPr/>
        </p:nvCxnSpPr>
        <p:spPr>
          <a:xfrm rot="5400000">
            <a:off x="3553203" y="2870834"/>
            <a:ext cx="358021" cy="762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0" name="Elbow Connector 39"/>
          <p:cNvCxnSpPr>
            <a:stCxn id="24" idx="2"/>
            <a:endCxn id="27" idx="0"/>
          </p:cNvCxnSpPr>
          <p:nvPr/>
        </p:nvCxnSpPr>
        <p:spPr>
          <a:xfrm rot="16200000" flipH="1">
            <a:off x="4487576" y="2698461"/>
            <a:ext cx="356175" cy="1104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58" name="Rounded Rectangle 57"/>
          <p:cNvSpPr/>
          <p:nvPr/>
        </p:nvSpPr>
        <p:spPr>
          <a:xfrm>
            <a:off x="8304212" y="3428999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err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endParaRPr lang="en-US" sz="20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Elbow Connector 58"/>
          <p:cNvCxnSpPr>
            <a:stCxn id="23" idx="2"/>
            <a:endCxn id="28" idx="0"/>
          </p:cNvCxnSpPr>
          <p:nvPr/>
        </p:nvCxnSpPr>
        <p:spPr>
          <a:xfrm rot="5400000">
            <a:off x="7821325" y="3022311"/>
            <a:ext cx="356174" cy="4572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62" name="Elbow Connector 61"/>
          <p:cNvCxnSpPr>
            <a:stCxn id="23" idx="2"/>
            <a:endCxn id="58" idx="0"/>
          </p:cNvCxnSpPr>
          <p:nvPr/>
        </p:nvCxnSpPr>
        <p:spPr>
          <a:xfrm rot="16200000" flipH="1">
            <a:off x="8240425" y="3060411"/>
            <a:ext cx="356174" cy="381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6740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DOM elements have properties about their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position</a:t>
            </a:r>
            <a:r>
              <a:rPr lang="en-US" dirty="0" smtClean="0"/>
              <a:t> in the DOM three</a:t>
            </a:r>
          </a:p>
          <a:p>
            <a:pPr lvl="1"/>
            <a:r>
              <a:rPr lang="en-US" dirty="0" smtClean="0"/>
              <a:t>Their </a:t>
            </a:r>
            <a:r>
              <a:rPr lang="en-US" dirty="0"/>
              <a:t>parent -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element.parentNode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/>
              <a:t>Returns the direct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parent</a:t>
            </a:r>
            <a:r>
              <a:rPr lang="en-US" dirty="0"/>
              <a:t> of the element</a:t>
            </a:r>
          </a:p>
          <a:p>
            <a:pPr lvl="2"/>
            <a:r>
              <a:rPr lang="en-US" dirty="0"/>
              <a:t>The parent of document is </a:t>
            </a:r>
            <a:r>
              <a:rPr lang="en-US" dirty="0" smtClean="0"/>
              <a:t>null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Their </a:t>
            </a:r>
            <a:r>
              <a:rPr lang="en-US" dirty="0"/>
              <a:t>children -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element.childNodes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Returns a </a:t>
            </a:r>
            <a:r>
              <a:rPr lang="en-US" dirty="0" err="1" smtClean="0"/>
              <a:t>nodeList</a:t>
            </a:r>
            <a:r>
              <a:rPr lang="en-US" dirty="0" smtClean="0"/>
              <a:t> of all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child nodes (</a:t>
            </a:r>
            <a:r>
              <a:rPr lang="en-US" dirty="0" smtClean="0"/>
              <a:t>Including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nodes)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or last child of element –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element.firstChild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element.lastChild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Their siblings</a:t>
            </a:r>
          </a:p>
          <a:p>
            <a:pPr lvl="2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element.nextSibling</a:t>
            </a:r>
            <a:r>
              <a:rPr lang="en-US" dirty="0" smtClean="0"/>
              <a:t> /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element.nextElementSibling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element.previousSibling</a:t>
            </a:r>
            <a:r>
              <a:rPr lang="en-US" dirty="0" smtClean="0"/>
              <a:t> /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element.previousElementSibling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Elements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before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after</a:t>
            </a:r>
            <a:r>
              <a:rPr lang="en-US" dirty="0" smtClean="0"/>
              <a:t> the </a:t>
            </a:r>
            <a:r>
              <a:rPr lang="en-US" dirty="0" smtClean="0"/>
              <a:t>element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20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Traversing the </a:t>
            </a:r>
            <a:r>
              <a:rPr lang="en-US" dirty="0" smtClean="0"/>
              <a:t>DOM -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27212" y="1306355"/>
            <a:ext cx="8534400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trainersList =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document.getElementsByClassName("trainers-list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")[0];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parent = trainersList.parentNode;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("parent of trainers-list: " + parent.nodeName + "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with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id: " + parent.id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children = trainersList.childNodes;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log("elements in trainers-list: " + children.length);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 in trainers-list");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(var i = 0, len = children.length; i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 len;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subItem =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children[i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log(subItem.nodeName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" content: " + 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subItem.innerText);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00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can be manipulated dynamically with JS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removed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altered</a:t>
            </a:r>
          </a:p>
          <a:p>
            <a:pPr lvl="2"/>
            <a:r>
              <a:rPr lang="en-US" dirty="0" smtClean="0"/>
              <a:t>Change their content</a:t>
            </a:r>
          </a:p>
          <a:p>
            <a:pPr lvl="2"/>
            <a:r>
              <a:rPr lang="en-US" dirty="0" smtClean="0"/>
              <a:t>Change their styles</a:t>
            </a:r>
          </a:p>
          <a:p>
            <a:pPr lvl="2"/>
            <a:r>
              <a:rPr lang="en-US" dirty="0" smtClean="0"/>
              <a:t>Change their attributes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993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document object has a method for creation of HTML elements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document.createElement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elementName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smtClean="0"/>
              <a:t>Returns an object with the corresponding HTML element </a:t>
            </a:r>
            <a:r>
              <a:rPr lang="en-US" dirty="0" smtClean="0"/>
              <a:t>type</a:t>
            </a:r>
          </a:p>
          <a:p>
            <a:r>
              <a:rPr lang="en-US" dirty="0"/>
              <a:t>After an HTML element is created it can be treated as if it was selected from the DOM</a:t>
            </a:r>
          </a:p>
          <a:p>
            <a:r>
              <a:rPr lang="en-US" dirty="0"/>
              <a:t>When HTML elements are created dynamically they are just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objects</a:t>
            </a:r>
          </a:p>
          <a:p>
            <a:pPr lvl="1"/>
            <a:r>
              <a:rPr lang="en-US" dirty="0"/>
              <a:t>They are still not in the DOM (the web page)</a:t>
            </a:r>
          </a:p>
          <a:p>
            <a:pPr lvl="1"/>
            <a:r>
              <a:rPr lang="en-US" dirty="0"/>
              <a:t>New</a:t>
            </a:r>
            <a:r>
              <a:rPr lang="en-US" sz="2800" dirty="0"/>
              <a:t> </a:t>
            </a:r>
            <a:r>
              <a:rPr lang="en-US" dirty="0"/>
              <a:t>HTML</a:t>
            </a:r>
            <a:r>
              <a:rPr lang="en-US" sz="2800" dirty="0"/>
              <a:t> </a:t>
            </a:r>
            <a:r>
              <a:rPr lang="en-US" dirty="0"/>
              <a:t>elements</a:t>
            </a:r>
            <a:r>
              <a:rPr lang="en-US" sz="2800" dirty="0"/>
              <a:t> </a:t>
            </a:r>
            <a:r>
              <a:rPr lang="en-US" dirty="0"/>
              <a:t>must</a:t>
            </a:r>
            <a:r>
              <a:rPr lang="en-US" sz="2400" dirty="0"/>
              <a:t> </a:t>
            </a:r>
            <a:r>
              <a:rPr lang="en-US" dirty="0"/>
              <a:t>be</a:t>
            </a:r>
            <a:r>
              <a:rPr lang="en-US" sz="2400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appended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HTML elements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25513" y="4915051"/>
            <a:ext cx="83058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studentsList = document.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createElement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ul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studentsList.innerHTML =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Student: Pesho";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liElement = document.createElement("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studentsList.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appendChild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(studentLi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document.body.appendChild(studentsList);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43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16830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DOM API supports inserting a element before or after a specific element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element.appendChild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(child)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inserts </a:t>
            </a:r>
            <a:r>
              <a:rPr lang="en-US" dirty="0" smtClean="0"/>
              <a:t>the element always at the end of the DOM element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parent.insertBefore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newNode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specificElement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before specific element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parent.insertAfter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newNode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specificElement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after specific element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Inserting Elements Before/After Other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can be removed from the DOM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element.removeChild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elToRemove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smtClean="0"/>
              <a:t>Pass the element-to-remove to their parent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2" y="3733800"/>
            <a:ext cx="8610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 = document.getElementsByTagName("ul")[0];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 = trainers.getElementsByTagName("li")[0];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trainers.removeChild(trainer);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//remove a selected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selectedElement = //select the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selectedElement.parentNode.removeChild(selectedElement);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765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 elements can be remove and/or changed </a:t>
            </a:r>
          </a:p>
          <a:p>
            <a:pPr lvl="1"/>
            <a:r>
              <a:rPr lang="en-US" dirty="0" smtClean="0"/>
              <a:t>Both the node's children and the node itself</a:t>
            </a:r>
          </a:p>
          <a:p>
            <a:r>
              <a:rPr lang="en-US" dirty="0" smtClean="0"/>
              <a:t>With the DOM API each DOM element node can be altered</a:t>
            </a:r>
          </a:p>
          <a:p>
            <a:pPr lvl="1"/>
            <a:r>
              <a:rPr lang="en-US" dirty="0" smtClean="0"/>
              <a:t>Change its </a:t>
            </a:r>
            <a:r>
              <a:rPr lang="en-US" dirty="0" smtClean="0"/>
              <a:t>properties or appearance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the Elements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87524" y="3429000"/>
            <a:ext cx="86106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second = document.getElementById("s");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theP = document.getElementById("the-p");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second.appendChild(theP);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//the DOM is: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"&gt;&lt;/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539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 API provides a method for appending DOM elements to a </a:t>
            </a:r>
            <a:r>
              <a:rPr lang="en-US" dirty="0" smtClean="0"/>
              <a:t>element</a:t>
            </a:r>
          </a:p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parentNode.appendChild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(node)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 smtClean="0"/>
              <a:t>Appends </a:t>
            </a:r>
            <a:r>
              <a:rPr lang="en-US" dirty="0" smtClean="0"/>
              <a:t>the DOM element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dirty="0" smtClean="0"/>
              <a:t> to the DOM element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If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appended to the DOM,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also appended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Appending DOM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Optimizations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3" y="1066800"/>
            <a:ext cx="2800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Appending elements to the DOM is a</a:t>
            </a:r>
            <a:r>
              <a:rPr lang="bg-BG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slow 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an elements is appended to the DOM,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the DOM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rendered anew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newly created elements must be appended together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Here comes the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element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a minimal DOM element, with no parent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store ready-to-append </a:t>
            </a:r>
            <a:r>
              <a:rPr lang="en-US" dirty="0" smtClean="0"/>
              <a:t>elements</a:t>
            </a:r>
            <a:r>
              <a:rPr lang="en-US" dirty="0"/>
              <a:t> </a:t>
            </a:r>
            <a:r>
              <a:rPr lang="en-US" dirty="0" smtClean="0"/>
              <a:t>and append them at once to the DOM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Optimizing the </a:t>
            </a:r>
            <a:br>
              <a:rPr lang="en-US" dirty="0" smtClean="0"/>
            </a:br>
            <a:r>
              <a:rPr lang="en-US" dirty="0" smtClean="0"/>
              <a:t>Appending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Append the elements to a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Appending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to the DOM appends only its child elements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jsperf.com/append-doc-fragment/2</a:t>
            </a:r>
            <a:r>
              <a:rPr lang="en-US" dirty="0" smtClean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Appending Elements (2)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87524" y="4800600"/>
            <a:ext cx="86106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dFrag =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document.createDocumentFragment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dFrag.appendChild(div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document.body.appendChild(dFrag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33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JavaScript Event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313000"/>
            <a:ext cx="4167928" cy="3648446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150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event model </a:t>
            </a:r>
            <a:r>
              <a:rPr lang="en-US" dirty="0" smtClean="0"/>
              <a:t>provides notifications for certain events</a:t>
            </a:r>
          </a:p>
          <a:p>
            <a:pPr lvl="1"/>
            <a:r>
              <a:rPr lang="en-US" dirty="0" smtClean="0"/>
              <a:t>E.g. execute a JS function when a button is clicked</a:t>
            </a:r>
            <a:endParaRPr lang="en-US" dirty="0"/>
          </a:p>
          <a:p>
            <a:r>
              <a:rPr lang="en-US" dirty="0"/>
              <a:t>The DOM event model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listeners attached to the DOM objects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Model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5" y="3945310"/>
            <a:ext cx="5337178" cy="23792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88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DOM provides </a:t>
            </a:r>
            <a:r>
              <a:rPr lang="en-US" dirty="0" smtClean="0"/>
              <a:t>access to many events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Mouse </a:t>
            </a:r>
            <a:r>
              <a:rPr lang="en-US" dirty="0" smtClean="0"/>
              <a:t>events – mouse clicks, mouse moves, mouse over,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Touch </a:t>
            </a:r>
            <a:r>
              <a:rPr lang="en-US" dirty="0" smtClean="0"/>
              <a:t>events – finger touch, touch start, end, move,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Form </a:t>
            </a:r>
            <a:r>
              <a:rPr lang="en-US" dirty="0" smtClean="0"/>
              <a:t>events – field focus, value change, form submit,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Keyboard </a:t>
            </a:r>
            <a:r>
              <a:rPr lang="en-US" dirty="0" smtClean="0"/>
              <a:t>events – key down, key up, key press,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DOM / UI events – node insert, node remove, load, resize, …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Full list of all DOM event types: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http://www.w3.org/TR/DOM-Level-3-Events/#event-types-list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dirty="0"/>
              <a:t>You </a:t>
            </a:r>
            <a:r>
              <a:rPr lang="en-US" dirty="0" smtClean="0"/>
              <a:t>may also define custom event types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0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3" y="5337800"/>
            <a:ext cx="1064493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Document </a:t>
            </a:r>
            <a:r>
              <a:rPr lang="en-US" dirty="0" smtClean="0"/>
              <a:t>Object Model </a:t>
            </a:r>
            <a:r>
              <a:rPr lang="en-US" dirty="0"/>
              <a:t>(DOM) </a:t>
            </a:r>
            <a:endParaRPr lang="bg-BG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124089"/>
            <a:ext cx="6834928" cy="39151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36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Event Types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4597606" y="1681429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abort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resize</a:t>
            </a:r>
          </a:p>
          <a:p>
            <a:pPr marL="0"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change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684212" y="1681429"/>
            <a:ext cx="2768261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mouseup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mousedown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651" y="4983182"/>
            <a:ext cx="27682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keydown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keypress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keyup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189412" y="4983182"/>
            <a:ext cx="276826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blur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focusin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212" y="989186"/>
            <a:ext cx="41148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16606" y="971669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8712" y="4162415"/>
            <a:ext cx="4114800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8412" y="4161657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382281" y="3183901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ouchstart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ouchend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ouchcancel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touchleave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touchmove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30644" y="2392805"/>
            <a:ext cx="3610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Event </a:t>
            </a:r>
            <a:r>
              <a:rPr lang="en-US" dirty="0" smtClean="0"/>
              <a:t>Handler Registration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2954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700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HTML attributes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HTML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buttonClickFunction()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34061"/>
            <a:ext cx="1043237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function buttonClickFunction() {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  console.log("You clicked the [Click Me!] button");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73664" y="586293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alert('OK clicked')</a:t>
            </a:r>
            <a:r>
              <a:rPr lang="en-US" sz="2400" noProof="1" smtClean="0">
                <a:solidFill>
                  <a:schemeClr val="tx1"/>
                </a:solidFill>
              </a:rPr>
              <a:t>"&gt;OK&lt;/button&gt;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6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JS code through the properties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JS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click-button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15408"/>
            <a:ext cx="10432370" cy="2169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id="click-button"&gt;Click me&lt;/button&gt;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var button = document.getElementById("click-button");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 = function onButtonClick() {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  console.log("You clicked the button");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5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more powerful way </a:t>
            </a:r>
            <a:r>
              <a:rPr lang="en-US" dirty="0"/>
              <a:t>for attaching event </a:t>
            </a:r>
            <a:r>
              <a:rPr lang="en-US" dirty="0" smtClean="0"/>
              <a:t>handlers: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isCaptureEvent</a:t>
            </a:r>
            <a:r>
              <a:rPr lang="en-US" noProof="1" smtClean="0"/>
              <a:t>: </a:t>
            </a:r>
            <a:r>
              <a:rPr lang="en-US" dirty="0" smtClean="0"/>
              <a:t>catch the "capture" or "bubbling" phase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attach multiple events in a chain</a:t>
            </a:r>
            <a:endParaRPr lang="en-US" dirty="0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noProof="1" smtClean="0"/>
              <a:t>addEventListener(…)</a:t>
            </a:r>
            <a:endParaRPr lang="en-US" noProof="1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414" y="1988403"/>
            <a:ext cx="105917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eventType, eventHandler, isCaptureEvent)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4" y="4563323"/>
            <a:ext cx="10591798" cy="168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var button = document.getElementById("buttonOK");</a:t>
            </a:r>
          </a:p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("click", function() {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console.log("You clicked me");  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}, false);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704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3188" y="3048000"/>
            <a:ext cx="9884518" cy="820600"/>
          </a:xfrm>
        </p:spPr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446211" y="38686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8" y="890662"/>
            <a:ext cx="5336716" cy="17763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36" y="4648200"/>
            <a:ext cx="5753100" cy="1613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72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8612" y="5123000"/>
            <a:ext cx="8153400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"event" </a:t>
            </a:r>
            <a:r>
              <a:rPr lang="en-US" dirty="0"/>
              <a:t>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918252"/>
            <a:ext cx="4113581" cy="2314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612" y="1916254"/>
            <a:ext cx="2438400" cy="2316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12"/>
          <p:cNvSpPr txBox="1">
            <a:spLocks/>
          </p:cNvSpPr>
          <p:nvPr/>
        </p:nvSpPr>
        <p:spPr>
          <a:xfrm rot="16200000">
            <a:off x="4792894" y="2696195"/>
            <a:ext cx="3414713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Just take 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object holds information about the event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Passed </a:t>
            </a:r>
            <a:r>
              <a:rPr lang="en-US" dirty="0"/>
              <a:t>as </a:t>
            </a:r>
            <a:r>
              <a:rPr lang="en-US" dirty="0" smtClean="0"/>
              <a:t>parameter to the event handling function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object contains information about: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 of the </a:t>
            </a:r>
            <a:r>
              <a:rPr lang="en-US" dirty="0" smtClean="0"/>
              <a:t>event (e.g.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dirty="0" smtClean="0"/>
              <a:t>',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</a:t>
            </a:r>
            <a:r>
              <a:rPr lang="en-US" dirty="0" smtClean="0"/>
              <a:t>', …)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 of the </a:t>
            </a:r>
            <a:r>
              <a:rPr lang="en-US" dirty="0" smtClean="0"/>
              <a:t>event (e.g. the button clicked)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key pressed for </a:t>
            </a:r>
            <a:r>
              <a:rPr lang="en-US" dirty="0" smtClean="0"/>
              <a:t>keyboard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 button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 cursor position for</a:t>
            </a:r>
            <a:r>
              <a:rPr lang="en-US" dirty="0" smtClean="0"/>
              <a:t> </a:t>
            </a:r>
            <a:r>
              <a:rPr lang="en-US" dirty="0"/>
              <a:t>mouse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67208" y="2590995"/>
            <a:ext cx="1048500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btn.onclick = function(event) { alert(event); }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6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Object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</a:t>
            </a:r>
            <a:r>
              <a:rPr lang="en-US" dirty="0"/>
              <a:t>object is </a:t>
            </a:r>
            <a:r>
              <a:rPr lang="en-US" dirty="0" smtClean="0"/>
              <a:t>the </a:t>
            </a:r>
            <a:r>
              <a:rPr lang="en-US" dirty="0"/>
              <a:t>only argument of the </a:t>
            </a:r>
            <a:r>
              <a:rPr lang="en-US" dirty="0" smtClean="0"/>
              <a:t>event handler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Old IE versions pass the event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window.event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834118"/>
            <a:ext cx="10699204" cy="2196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console.log(event.target);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console.log(event.type);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console.log("(" + event.clientX + ", " + event.clientY + ")");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button.addEventListener("click", onButtonClick, false);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4884574"/>
            <a:ext cx="10699204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if (!event) event = window.event;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// Your event handling code 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166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06" y="1143000"/>
            <a:ext cx="5269884" cy="351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66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(DOM)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 concept of representing a HTML document as a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 smtClean="0"/>
              <a:t> that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 smtClean="0"/>
              <a:t>Elements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 smtClean="0"/>
              <a:t> (attribute + value)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r>
              <a:rPr lang="en-US" dirty="0" smtClean="0"/>
              <a:t>DOM provides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/>
              <a:t> for </a:t>
            </a:r>
            <a:r>
              <a:rPr lang="en-US" dirty="0" smtClean="0"/>
              <a:t>traversing / modifying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Enables </a:t>
            </a:r>
            <a:r>
              <a:rPr lang="en-US" dirty="0"/>
              <a:t>developers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 </a:t>
            </a:r>
            <a:r>
              <a:rPr lang="en-US" dirty="0"/>
              <a:t>the </a:t>
            </a:r>
            <a:r>
              <a:rPr lang="en-US" dirty="0" smtClean="0"/>
              <a:t>HTML content </a:t>
            </a:r>
            <a:r>
              <a:rPr lang="en-US" dirty="0"/>
              <a:t>and </a:t>
            </a:r>
            <a:r>
              <a:rPr lang="en-US" dirty="0" smtClean="0"/>
              <a:t>the visual </a:t>
            </a:r>
            <a:r>
              <a:rPr lang="en-US" dirty="0"/>
              <a:t>presentation of </a:t>
            </a:r>
            <a:r>
              <a:rPr lang="en-US" dirty="0" smtClean="0"/>
              <a:t>the currently loaded HTML document</a:t>
            </a:r>
          </a:p>
          <a:p>
            <a:pPr lvl="1"/>
            <a:r>
              <a:rPr lang="en-US" dirty="0" smtClean="0"/>
              <a:t>E.g. load a table data (JSON) and show it as a HTML table</a:t>
            </a:r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</a:t>
            </a:r>
          </a:p>
        </p:txBody>
      </p:sp>
    </p:spTree>
    <p:extLst>
      <p:ext uri="{BB962C8B-B14F-4D97-AF65-F5344CB8AC3E}">
        <p14:creationId xmlns:p14="http://schemas.microsoft.com/office/powerpoint/2010/main" val="35138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544987"/>
            <a:ext cx="8938472" cy="820600"/>
          </a:xfrm>
        </p:spPr>
        <p:txBody>
          <a:bodyPr/>
          <a:lstStyle/>
          <a:p>
            <a:r>
              <a:rPr lang="en-US" dirty="0"/>
              <a:t>Capturing and Bubbling Events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62" y="838200"/>
            <a:ext cx="2381250" cy="4155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62" y="838200"/>
            <a:ext cx="2762250" cy="41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75041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When the user clicks on an HTML </a:t>
            </a:r>
            <a:r>
              <a:rPr lang="en-US" sz="3200" dirty="0" smtClean="0"/>
              <a:t>element</a:t>
            </a:r>
          </a:p>
          <a:p>
            <a:pPr lvl="1"/>
            <a:r>
              <a:rPr lang="en-US" sz="3000" dirty="0" smtClean="0"/>
              <a:t>E.g. on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sz="3000" dirty="0"/>
              <a:t> in the page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The </a:t>
            </a:r>
            <a:r>
              <a:rPr lang="en-US" sz="3000" dirty="0"/>
              <a:t>event is also </a:t>
            </a:r>
            <a:r>
              <a:rPr lang="en-US" sz="3000" dirty="0" smtClean="0"/>
              <a:t>fired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on all of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parents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/>
              <a:t>The </a:t>
            </a:r>
            <a:r>
              <a:rPr lang="en-US" sz="3200" dirty="0"/>
              <a:t>button is still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  <a:p>
            <a:pPr lvl="1"/>
            <a:r>
              <a:rPr lang="en-US" sz="3000" dirty="0" smtClean="0"/>
              <a:t>But </a:t>
            </a: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/>
              <a:t> event is fired on all of its parents</a:t>
            </a:r>
          </a:p>
          <a:p>
            <a:pPr lvl="1"/>
            <a:r>
              <a:rPr lang="en-US" sz="3000" dirty="0" smtClean="0"/>
              <a:t>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 smtClean="0"/>
              <a:t> event </a:t>
            </a:r>
            <a:r>
              <a:rPr lang="en-US" sz="3000" dirty="0"/>
              <a:t>is fired on all elements in the </a:t>
            </a:r>
            <a:r>
              <a:rPr lang="en-US" sz="3000" dirty="0" smtClean="0"/>
              <a:t>chain</a:t>
            </a:r>
            <a:endParaRPr lang="en-US" sz="3000" dirty="0"/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Events </a:t>
            </a:r>
            <a:r>
              <a:rPr lang="en-US" dirty="0"/>
              <a:t>Chain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73" y="2057400"/>
            <a:ext cx="3759490" cy="286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51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1179443"/>
            <a:ext cx="11804822" cy="5542033"/>
          </a:xfrm>
        </p:spPr>
        <p:txBody>
          <a:bodyPr>
            <a:normAutofit/>
          </a:bodyPr>
          <a:lstStyle/>
          <a:p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Capturing</a:t>
            </a:r>
            <a:r>
              <a:rPr lang="en-US" sz="3200" dirty="0" smtClean="0"/>
              <a:t> </a:t>
            </a:r>
            <a:r>
              <a:rPr lang="en-US" sz="3200" dirty="0"/>
              <a:t>handlers go down the chain</a:t>
            </a:r>
          </a:p>
          <a:p>
            <a:pPr lvl="1"/>
            <a:r>
              <a:rPr lang="en-US" sz="3000" dirty="0"/>
              <a:t>The first executed handler is on the </a:t>
            </a:r>
            <a:r>
              <a:rPr lang="en-US" sz="3000" dirty="0" smtClean="0"/>
              <a:t>parent</a:t>
            </a:r>
            <a:endParaRPr lang="en-US" sz="3000" dirty="0"/>
          </a:p>
          <a:p>
            <a:pPr lvl="1"/>
            <a:r>
              <a:rPr lang="en-US" sz="3000" dirty="0"/>
              <a:t>The last executed handler is on the </a:t>
            </a:r>
            <a:r>
              <a:rPr lang="en-US" sz="3000" dirty="0" smtClean="0"/>
              <a:t>target</a:t>
            </a:r>
            <a:endParaRPr lang="en-US" sz="3000" dirty="0"/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Bubbling</a:t>
            </a:r>
            <a:r>
              <a:rPr lang="en-US" sz="3200" dirty="0" smtClean="0"/>
              <a:t> </a:t>
            </a:r>
            <a:r>
              <a:rPr lang="en-US" sz="3200" dirty="0"/>
              <a:t>handlers bubble up to the parent</a:t>
            </a:r>
          </a:p>
          <a:p>
            <a:pPr lvl="1"/>
            <a:r>
              <a:rPr lang="en-US" sz="3000" dirty="0"/>
              <a:t>The first executed handler is on the target</a:t>
            </a:r>
          </a:p>
          <a:p>
            <a:pPr lvl="1"/>
            <a:r>
              <a:rPr lang="en-US" sz="3000" dirty="0"/>
              <a:t>Then its parent's, and its parent's, </a:t>
            </a:r>
            <a:r>
              <a:rPr lang="en-US" sz="3000" dirty="0" smtClean="0"/>
              <a:t>etc.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Chains: Types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88" y="1565318"/>
            <a:ext cx="4449346" cy="4454482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680539" y="1295400"/>
            <a:ext cx="678547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</a:t>
            </a:r>
            <a:r>
              <a:rPr lang="en-US" sz="2400" noProof="1">
                <a:solidFill>
                  <a:schemeClr val="tx1"/>
                </a:solidFill>
              </a:rPr>
              <a:t>.addEventListener(</a:t>
            </a:r>
            <a:r>
              <a:rPr lang="en-US" sz="2400" noProof="1" smtClean="0">
                <a:solidFill>
                  <a:schemeClr val="tx1"/>
                </a:solidFill>
              </a:rPr>
              <a:t>eventType,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eventHandler,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isCaptureEvent</a:t>
            </a:r>
            <a:r>
              <a:rPr lang="en-US" sz="2400" noProof="1" smtClean="0">
                <a:solidFill>
                  <a:schemeClr val="tx1"/>
                </a:solidFill>
              </a:rPr>
              <a:t>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9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/>
              <a:t>Event Chain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84" y="1126643"/>
            <a:ext cx="6453928" cy="3337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627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Document Object Model (DOM)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The DOM API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Selecting DOM </a:t>
            </a:r>
            <a:r>
              <a:rPr lang="en-US" sz="3000" dirty="0" smtClean="0"/>
              <a:t>elements</a:t>
            </a:r>
            <a:endParaRPr lang="en-US" sz="3000" dirty="0"/>
          </a:p>
          <a:p>
            <a:pPr marL="622300" lvl="1" indent="-319088">
              <a:lnSpc>
                <a:spcPct val="100000"/>
              </a:lnSpc>
            </a:pPr>
            <a:r>
              <a:rPr lang="en-US" sz="3000" noProof="1"/>
              <a:t>NodeLists</a:t>
            </a:r>
            <a:r>
              <a:rPr lang="en-US" sz="3000" dirty="0"/>
              <a:t> </a:t>
            </a:r>
            <a:r>
              <a:rPr lang="en-US" sz="3000" dirty="0" smtClean="0"/>
              <a:t>(live &amp; static)</a:t>
            </a:r>
            <a:endParaRPr lang="en-US" sz="3000" dirty="0"/>
          </a:p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JavaScript Event </a:t>
            </a:r>
            <a:r>
              <a:rPr lang="en-US" sz="3200" dirty="0"/>
              <a:t>Model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Event </a:t>
            </a:r>
            <a:r>
              <a:rPr lang="en-US" sz="3000" dirty="0" smtClean="0"/>
              <a:t>handler registration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The "event" </a:t>
            </a:r>
            <a:r>
              <a:rPr lang="en-US" sz="3000" dirty="0"/>
              <a:t>Object 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Capturing and bubbling events</a:t>
            </a:r>
            <a:endParaRPr lang="en-US" sz="30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88" y="12954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094175" y="47244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DOM and 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833">
            <a:off x="1700180" y="1445853"/>
            <a:ext cx="265747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878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371600"/>
            <a:ext cx="5539528" cy="36504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44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browsers 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API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Consists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to interact with the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</a:t>
            </a: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apply CSS styles </a:t>
            </a:r>
            <a:r>
              <a:rPr lang="en-US" dirty="0" smtClean="0"/>
              <a:t>dynamically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HTML elements and their properties are mapped to JS objects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document.documentElement</a:t>
            </a:r>
            <a:r>
              <a:rPr lang="en-US" dirty="0" smtClean="0"/>
              <a:t> 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dirty="0" smtClean="0"/>
              <a:t> </a:t>
            </a:r>
            <a:r>
              <a:rPr lang="en-US" dirty="0"/>
              <a:t>element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document.body</a:t>
            </a:r>
            <a:r>
              <a:rPr lang="en-US" dirty="0" smtClean="0"/>
              <a:t> </a:t>
            </a:r>
            <a:r>
              <a:rPr lang="en-US" dirty="0"/>
              <a:t>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dirty="0" smtClean="0"/>
              <a:t> element of </a:t>
            </a:r>
            <a:r>
              <a:rPr lang="en-US" dirty="0"/>
              <a:t>the page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024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All HTML </a:t>
            </a:r>
            <a:r>
              <a:rPr lang="en-US" dirty="0"/>
              <a:t>elements </a:t>
            </a:r>
            <a:r>
              <a:rPr lang="en-US" dirty="0" smtClean="0"/>
              <a:t>have common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 smtClean="0"/>
              <a:t>Corresponding </a:t>
            </a:r>
            <a:r>
              <a:rPr lang="en-US" dirty="0"/>
              <a:t>to the </a:t>
            </a:r>
            <a:r>
              <a:rPr lang="en-US" dirty="0" smtClean="0"/>
              <a:t>their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etc.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Holds a string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outerHTML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content </a:t>
            </a:r>
            <a:r>
              <a:rPr lang="en-US" dirty="0"/>
              <a:t>of the element,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</a:t>
            </a:r>
            <a:r>
              <a:rPr lang="en-US" dirty="0" smtClean="0"/>
              <a:t>Elements – Common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34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</a:t>
            </a:r>
            <a:r>
              <a:rPr lang="en-US" dirty="0" smtClean="0"/>
              <a:t>HTML element has a corresponding </a:t>
            </a:r>
            <a:r>
              <a:rPr lang="en-US" dirty="0"/>
              <a:t>DOM object </a:t>
            </a:r>
            <a:r>
              <a:rPr lang="en-US" dirty="0" smtClean="0"/>
              <a:t>type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HTMLLIElement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HTMLAudioElement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</a:p>
          <a:p>
            <a:r>
              <a:rPr lang="en-US" dirty="0" smtClean="0"/>
              <a:t>Each </a:t>
            </a:r>
            <a:r>
              <a:rPr lang="en-US" dirty="0"/>
              <a:t>of these objects have </a:t>
            </a:r>
            <a:r>
              <a:rPr lang="en-US" dirty="0" smtClean="0"/>
              <a:t>its specific properties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HTMLAnchorElement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dirty="0" smtClean="0"/>
              <a:t> </a:t>
            </a:r>
            <a:r>
              <a:rPr lang="en-US" dirty="0"/>
              <a:t>property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HTMLImageElement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 smtClean="0"/>
              <a:t> property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HTMLInputElement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/>
              <a:t> property </a:t>
            </a:r>
          </a:p>
          <a:p>
            <a:r>
              <a:rPr lang="en-US" dirty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object is a special object</a:t>
            </a:r>
          </a:p>
          <a:p>
            <a:pPr lvl="1"/>
            <a:r>
              <a:rPr lang="en-US" dirty="0"/>
              <a:t>It represents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entry point </a:t>
            </a:r>
            <a:r>
              <a:rPr lang="en-US" dirty="0"/>
              <a:t>for the DOM </a:t>
            </a:r>
            <a:r>
              <a:rPr lang="en-US" dirty="0" smtClean="0"/>
              <a:t>API (the DOM tree root)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</a:t>
            </a:r>
            <a:r>
              <a:rPr lang="en-US" dirty="0" smtClean="0"/>
              <a:t>Objects and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01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2501</Words>
  <Application>Microsoft Office PowerPoint</Application>
  <PresentationFormat>Custom</PresentationFormat>
  <Paragraphs>470</Paragraphs>
  <Slides>57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 16x9</vt:lpstr>
      <vt:lpstr>DOM and Events</vt:lpstr>
      <vt:lpstr>Table of Contents </vt:lpstr>
      <vt:lpstr>Warning: Not for Absolute Beginners</vt:lpstr>
      <vt:lpstr>Document Object Model (DOM) </vt:lpstr>
      <vt:lpstr>Document Object Model</vt:lpstr>
      <vt:lpstr>The DOM API</vt:lpstr>
      <vt:lpstr>The DOM API</vt:lpstr>
      <vt:lpstr>HTML Elements – Common Properties</vt:lpstr>
      <vt:lpstr>DOM Objects and Types</vt:lpstr>
      <vt:lpstr>DOM Objects</vt:lpstr>
      <vt:lpstr>Selecting DOM Elements </vt:lpstr>
      <vt:lpstr>Selecting HTML Elements from DOM</vt:lpstr>
      <vt:lpstr>Selecing with document.getElementsBy…</vt:lpstr>
      <vt:lpstr>document.getElementsBy…</vt:lpstr>
      <vt:lpstr>Query Selectors</vt:lpstr>
      <vt:lpstr>Query Selectors</vt:lpstr>
      <vt:lpstr>Selecting Inner Elements</vt:lpstr>
      <vt:lpstr>Selecting Inner Elements</vt:lpstr>
      <vt:lpstr>NodeList</vt:lpstr>
      <vt:lpstr>NodeList</vt:lpstr>
      <vt:lpstr>NodeList</vt:lpstr>
      <vt:lpstr>Static NodeList &amp; Live NodeList</vt:lpstr>
      <vt:lpstr>Static and Live NodeList</vt:lpstr>
      <vt:lpstr>Static NodeList and Live NodeList</vt:lpstr>
      <vt:lpstr>Traversing the DOM</vt:lpstr>
      <vt:lpstr>Traversing the DOM</vt:lpstr>
      <vt:lpstr>Traversing the DOM - Example</vt:lpstr>
      <vt:lpstr>Manipulating the DOM</vt:lpstr>
      <vt:lpstr>Creating HTML elements</vt:lpstr>
      <vt:lpstr>Inserting Elements Before/After Other Element</vt:lpstr>
      <vt:lpstr>Removing Elements</vt:lpstr>
      <vt:lpstr>Altering the Elements</vt:lpstr>
      <vt:lpstr>Appending DOM Elements</vt:lpstr>
      <vt:lpstr>DOM Optimizations</vt:lpstr>
      <vt:lpstr>Optimizing the  Appending of Elements</vt:lpstr>
      <vt:lpstr>Appending Elements (2)</vt:lpstr>
      <vt:lpstr>JavaScript Event Model</vt:lpstr>
      <vt:lpstr>Event Model</vt:lpstr>
      <vt:lpstr>Event Types</vt:lpstr>
      <vt:lpstr>Common Event Types</vt:lpstr>
      <vt:lpstr>Event Handler Registration</vt:lpstr>
      <vt:lpstr>Define Event Handler in the HTML Code</vt:lpstr>
      <vt:lpstr>Define Event Handler in the JS Code</vt:lpstr>
      <vt:lpstr>Using addEventListener(…)</vt:lpstr>
      <vt:lpstr>Event Handlers</vt:lpstr>
      <vt:lpstr>The "event" Object</vt:lpstr>
      <vt:lpstr>The "event" Object</vt:lpstr>
      <vt:lpstr>Event Object </vt:lpstr>
      <vt:lpstr>The "event" Object</vt:lpstr>
      <vt:lpstr>Capturing and Bubbling Events</vt:lpstr>
      <vt:lpstr>Browser Events Chain</vt:lpstr>
      <vt:lpstr>Event Chains: Types</vt:lpstr>
      <vt:lpstr>Event Chain</vt:lpstr>
      <vt:lpstr>Summary</vt:lpstr>
      <vt:lpstr>DOM and Events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 and Events</dc:title>
  <dc:subject>Software Development Course</dc:subject>
  <dc:creator/>
  <cp:keywords>JS, JavaScript, DOM, events,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2014-07-24T10:38:23Z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